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45"/>
  </p:handoutMasterIdLst>
  <p:sldIdLst>
    <p:sldId id="256" r:id="rId2"/>
    <p:sldId id="257" r:id="rId3"/>
    <p:sldId id="304" r:id="rId4"/>
    <p:sldId id="271" r:id="rId5"/>
    <p:sldId id="259" r:id="rId6"/>
    <p:sldId id="272" r:id="rId7"/>
    <p:sldId id="260" r:id="rId8"/>
    <p:sldId id="261" r:id="rId9"/>
    <p:sldId id="273" r:id="rId10"/>
    <p:sldId id="262" r:id="rId11"/>
    <p:sldId id="263" r:id="rId12"/>
    <p:sldId id="264" r:id="rId13"/>
    <p:sldId id="274" r:id="rId14"/>
    <p:sldId id="266" r:id="rId15"/>
    <p:sldId id="279" r:id="rId16"/>
    <p:sldId id="280" r:id="rId17"/>
    <p:sldId id="268" r:id="rId18"/>
    <p:sldId id="275" r:id="rId19"/>
    <p:sldId id="288" r:id="rId20"/>
    <p:sldId id="289" r:id="rId21"/>
    <p:sldId id="276" r:id="rId22"/>
    <p:sldId id="267" r:id="rId23"/>
    <p:sldId id="277" r:id="rId24"/>
    <p:sldId id="265" r:id="rId25"/>
    <p:sldId id="286" r:id="rId26"/>
    <p:sldId id="287" r:id="rId27"/>
    <p:sldId id="278" r:id="rId28"/>
    <p:sldId id="290" r:id="rId29"/>
    <p:sldId id="295" r:id="rId30"/>
    <p:sldId id="297" r:id="rId31"/>
    <p:sldId id="296" r:id="rId32"/>
    <p:sldId id="300" r:id="rId33"/>
    <p:sldId id="299" r:id="rId34"/>
    <p:sldId id="294" r:id="rId35"/>
    <p:sldId id="293" r:id="rId36"/>
    <p:sldId id="302" r:id="rId37"/>
    <p:sldId id="301" r:id="rId38"/>
    <p:sldId id="303" r:id="rId39"/>
    <p:sldId id="281" r:id="rId40"/>
    <p:sldId id="282" r:id="rId41"/>
    <p:sldId id="283" r:id="rId42"/>
    <p:sldId id="284" r:id="rId43"/>
    <p:sldId id="285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0579" autoAdjust="0"/>
    <p:restoredTop sz="94667" autoAdjust="0"/>
  </p:normalViewPr>
  <p:slideViewPr>
    <p:cSldViewPr>
      <p:cViewPr varScale="1">
        <p:scale>
          <a:sx n="80" d="100"/>
          <a:sy n="80" d="100"/>
        </p:scale>
        <p:origin x="-1301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2947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to_be_inserted_db\COSMIC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to_be_inserted_db\calculated%20start%20end\hgnc_complete_set_complete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pivotSource>
    <c:name>[COSMIC.xls]Sheet1!PivotTable1</c:name>
    <c:fmtId val="-1"/>
  </c:pivotSource>
  <c:chart>
    <c:title>
      <c:layout/>
    </c:title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Percent val="1"/>
        </c:dLbl>
      </c:pivotFmt>
      <c:pivotFmt>
        <c:idx val="1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Percent val="1"/>
        </c:dLbl>
      </c:pivotFmt>
    </c:pivotFmts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Sheet1!$B$3:$B$4</c:f>
              <c:strCache>
                <c:ptCount val="1"/>
                <c:pt idx="0">
                  <c:v>Total</c:v>
                </c:pt>
              </c:strCache>
            </c:strRef>
          </c:tx>
          <c:cat>
            <c:strRef>
              <c:f>Sheet1!$A$5:$A$18</c:f>
              <c:strCache>
                <c:ptCount val="13"/>
                <c:pt idx="0">
                  <c:v>breast</c:v>
                </c:pt>
                <c:pt idx="1">
                  <c:v>central_nervous_system</c:v>
                </c:pt>
                <c:pt idx="2">
                  <c:v>cervix</c:v>
                </c:pt>
                <c:pt idx="3">
                  <c:v>endometrium</c:v>
                </c:pt>
                <c:pt idx="4">
                  <c:v>haematopoietic_and_lymphoid_tissue</c:v>
                </c:pt>
                <c:pt idx="5">
                  <c:v>kidney</c:v>
                </c:pt>
                <c:pt idx="6">
                  <c:v>large_intestine</c:v>
                </c:pt>
                <c:pt idx="7">
                  <c:v>liver</c:v>
                </c:pt>
                <c:pt idx="8">
                  <c:v>lung</c:v>
                </c:pt>
                <c:pt idx="9">
                  <c:v>NS</c:v>
                </c:pt>
                <c:pt idx="10">
                  <c:v>ovary</c:v>
                </c:pt>
                <c:pt idx="11">
                  <c:v>pancreas</c:v>
                </c:pt>
                <c:pt idx="12">
                  <c:v>urinary_tract</c:v>
                </c:pt>
              </c:strCache>
            </c:strRef>
          </c:cat>
          <c:val>
            <c:numRef>
              <c:f>Sheet1!$B$5:$B$18</c:f>
              <c:numCache>
                <c:formatCode>General</c:formatCode>
                <c:ptCount val="13"/>
                <c:pt idx="0">
                  <c:v>3083</c:v>
                </c:pt>
                <c:pt idx="1">
                  <c:v>910</c:v>
                </c:pt>
                <c:pt idx="2">
                  <c:v>236</c:v>
                </c:pt>
                <c:pt idx="3">
                  <c:v>2226</c:v>
                </c:pt>
                <c:pt idx="4">
                  <c:v>1465</c:v>
                </c:pt>
                <c:pt idx="5">
                  <c:v>1193</c:v>
                </c:pt>
                <c:pt idx="6">
                  <c:v>10038</c:v>
                </c:pt>
                <c:pt idx="7">
                  <c:v>256</c:v>
                </c:pt>
                <c:pt idx="8">
                  <c:v>7597</c:v>
                </c:pt>
                <c:pt idx="9">
                  <c:v>167</c:v>
                </c:pt>
                <c:pt idx="10">
                  <c:v>9162</c:v>
                </c:pt>
                <c:pt idx="11">
                  <c:v>28323</c:v>
                </c:pt>
                <c:pt idx="12">
                  <c:v>879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pivotSource>
    <c:name>[hgnc_complete_set_complete.csv]Sheet1!PivotTable1</c:name>
    <c:fmtId val="-1"/>
  </c:pivotSource>
  <c:chart>
    <c:title>
      <c:layout/>
    </c:title>
    <c:pivotFmts>
      <c:pivotFmt>
        <c:idx val="0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Percent val="1"/>
        </c:dLbl>
      </c:pivotFmt>
      <c:pivotFmt>
        <c:idx val="1"/>
        <c:marker>
          <c:symbol val="none"/>
        </c:marker>
        <c:dLbl>
          <c:idx val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showPercent val="1"/>
        </c:dLbl>
      </c:pivotFmt>
    </c:pivotFmts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explosion val="43"/>
          <c:cat>
            <c:strRef>
              <c:f>Sheet1!$A$4:$A$9</c:f>
              <c:strCache>
                <c:ptCount val="5"/>
                <c:pt idx="0">
                  <c:v>non-coding RNA</c:v>
                </c:pt>
                <c:pt idx="1">
                  <c:v>other</c:v>
                </c:pt>
                <c:pt idx="2">
                  <c:v>phenotype</c:v>
                </c:pt>
                <c:pt idx="3">
                  <c:v>protein-coding gene</c:v>
                </c:pt>
                <c:pt idx="4">
                  <c:v>pseudogene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4210</c:v>
                </c:pt>
                <c:pt idx="1">
                  <c:v>1136</c:v>
                </c:pt>
                <c:pt idx="2">
                  <c:v>482</c:v>
                </c:pt>
                <c:pt idx="3">
                  <c:v>18995</c:v>
                </c:pt>
                <c:pt idx="4">
                  <c:v>13004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/>
    </c:legend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CCE29-50C0-49FC-9A68-7DA6CC86611B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BF6F4-A388-4429-ABB1-F6F51E061E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06AEBEF-74F1-49A7-8C91-0DE14338A29F}" type="datetimeFigureOut">
              <a:rPr lang="en-US" smtClean="0"/>
              <a:pPr/>
              <a:t>11/28/2019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820C48D9-5F6A-4840-BF7C-97FE2EC78CD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34" y="1268760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FUSIONASA:</a:t>
            </a:r>
            <a:br>
              <a:rPr lang="en-US" b="1" dirty="0" smtClean="0"/>
            </a:br>
            <a:r>
              <a:rPr lang="en-IN" b="1" dirty="0" smtClean="0"/>
              <a:t>Integrated </a:t>
            </a:r>
            <a:r>
              <a:rPr lang="en-IN" b="1" dirty="0" err="1" smtClean="0"/>
              <a:t>multiomics</a:t>
            </a:r>
            <a:r>
              <a:rPr lang="en-IN" b="1" dirty="0" smtClean="0"/>
              <a:t> distributed database for analysis of cancer  genomes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14282" y="4572008"/>
            <a:ext cx="8062912" cy="1752600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b="1" u="sng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Made By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</a:t>
            </a:r>
            <a:endParaRPr lang="en-IN" sz="1800" b="1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Name of Student: 		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Soumita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Ghosh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(1654062)</a:t>
            </a:r>
            <a:endParaRPr lang="en-IN" sz="1800" b="1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				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Ayush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Prasad(1654040)</a:t>
            </a:r>
            <a:endParaRPr lang="en-IN" sz="1800" b="1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				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Anirban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Mahapatra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(1654069)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b="1" u="sng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Mentor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: 				Prof. 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Rituparna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Samaddar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(</a:t>
            </a:r>
            <a:r>
              <a:rPr lang="en-IN" b="1" dirty="0" err="1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Sinha</a:t>
            </a:r>
            <a:r>
              <a:rPr lang="en-IN" b="1" dirty="0" smtClean="0"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)</a:t>
            </a:r>
            <a:endParaRPr lang="en-IN" b="1" u="sng" dirty="0" smtClean="0">
              <a:latin typeface="Arial" pitchFamily="34" charset="0"/>
              <a:ea typeface="Calibri" panose="020F0502020204030204" pitchFamily="34" charset="0"/>
              <a:cs typeface="Arial" pitchFamily="34" charset="0"/>
            </a:endParaRPr>
          </a:p>
          <a:p>
            <a:pPr algn="l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Herit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7" t="21440" r="-707" b="707"/>
          <a:stretch/>
        </p:blipFill>
        <p:spPr bwMode="auto">
          <a:xfrm>
            <a:off x="3286116" y="2618828"/>
            <a:ext cx="2613025" cy="203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rider\Desktop\fwd\20191127_1839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579" y="836712"/>
            <a:ext cx="7392821" cy="5544616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 prstMaterial="clear"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2908" y="3202804"/>
            <a:ext cx="8062912" cy="1470025"/>
          </a:xfrm>
        </p:spPr>
        <p:txBody>
          <a:bodyPr/>
          <a:lstStyle/>
          <a:p>
            <a:r>
              <a:rPr lang="en-IN" dirty="0" err="1" smtClean="0"/>
              <a:t>Hbase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42908" y="4676796"/>
            <a:ext cx="8062912" cy="1752600"/>
          </a:xfrm>
        </p:spPr>
        <p:txBody>
          <a:bodyPr/>
          <a:lstStyle/>
          <a:p>
            <a:r>
              <a:rPr lang="en-IN" sz="2800" spc="-1" dirty="0" err="1" smtClean="0">
                <a:uFill>
                  <a:solidFill>
                    <a:srgbClr val="FFFFFF"/>
                  </a:solidFill>
                </a:uFill>
              </a:rPr>
              <a:t>HBase</a:t>
            </a:r>
            <a:r>
              <a:rPr lang="en-IN" sz="2800" spc="-1" dirty="0" smtClean="0">
                <a:uFill>
                  <a:solidFill>
                    <a:srgbClr val="FFFFFF"/>
                  </a:solidFill>
                </a:uFill>
              </a:rPr>
              <a:t> is a column-oriented database management system that runs on top of </a:t>
            </a:r>
            <a:r>
              <a:rPr lang="en-IN" sz="2800" spc="-1" dirty="0" err="1" smtClean="0">
                <a:uFill>
                  <a:solidFill>
                    <a:srgbClr val="FFFFFF"/>
                  </a:solidFill>
                </a:uFill>
              </a:rPr>
              <a:t>Hadoop</a:t>
            </a:r>
            <a:r>
              <a:rPr lang="en-IN" sz="2800" spc="-1" dirty="0" smtClean="0">
                <a:uFill>
                  <a:solidFill>
                    <a:srgbClr val="FFFFFF"/>
                  </a:solidFill>
                </a:uFill>
              </a:rPr>
              <a:t> Distributed File System (HDFS).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/>
        </p:blipFill>
        <p:spPr>
          <a:xfrm>
            <a:off x="1071538" y="500042"/>
            <a:ext cx="6858048" cy="2446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-99392"/>
            <a:ext cx="8229600" cy="1399032"/>
          </a:xfrm>
        </p:spPr>
        <p:txBody>
          <a:bodyPr/>
          <a:lstStyle/>
          <a:p>
            <a:r>
              <a:rPr lang="en-I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908720"/>
            <a:ext cx="8229600" cy="2571736"/>
          </a:xfrm>
        </p:spPr>
        <p:txBody>
          <a:bodyPr>
            <a:noAutofit/>
          </a:bodyPr>
          <a:lstStyle/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</a:rPr>
              <a:t>HBase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 is an </a:t>
            </a: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</a:rPr>
              <a:t>open-</a:t>
            </a:r>
            <a:r>
              <a:rPr lang="en-IN" sz="1600" b="1" spc="-1" dirty="0" err="1" smtClean="0">
                <a:uFill>
                  <a:solidFill>
                    <a:srgbClr val="FFFFFF"/>
                  </a:solidFill>
                </a:uFill>
              </a:rPr>
              <a:t>source,</a:t>
            </a: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</a:rPr>
              <a:t>writtten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 in </a:t>
            </a: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</a:rPr>
              <a:t>JAVA.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</a:rPr>
              <a:t>HBase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 is </a:t>
            </a: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</a:rPr>
              <a:t>non-relational distributed database 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modelled after Google's </a:t>
            </a: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</a:rPr>
              <a:t>Bigtable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</a:rPr>
              <a:t>Hbase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 is </a:t>
            </a: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</a:rPr>
              <a:t>linearly scalable. </a:t>
            </a:r>
            <a:r>
              <a:rPr lang="en-IN" sz="1600" i="1" spc="-1" dirty="0" smtClean="0">
                <a:uFill>
                  <a:solidFill>
                    <a:srgbClr val="FFFFFF"/>
                  </a:solidFill>
                </a:uFill>
              </a:rPr>
              <a:t>(due to column family) 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</a:rPr>
              <a:t>and offers data replication across clusters.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57224" y="4214818"/>
          <a:ext cx="6929487" cy="1714513"/>
        </p:xfrm>
        <a:graphic>
          <a:graphicData uri="http://schemas.openxmlformats.org/drawingml/2006/table">
            <a:tbl>
              <a:tblPr/>
              <a:tblGrid>
                <a:gridCol w="1068625"/>
                <a:gridCol w="428807"/>
                <a:gridCol w="750600"/>
                <a:gridCol w="750600"/>
                <a:gridCol w="428807"/>
                <a:gridCol w="428807"/>
                <a:gridCol w="428807"/>
                <a:gridCol w="428807"/>
                <a:gridCol w="428807"/>
                <a:gridCol w="428807"/>
                <a:gridCol w="428053"/>
                <a:gridCol w="464980"/>
                <a:gridCol w="464980"/>
              </a:tblGrid>
              <a:tr h="56533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Rowid</a:t>
                      </a:r>
                      <a:endParaRPr lang="en-IN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Column Family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Column Family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Column Family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Column Family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7341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col1</a:t>
                      </a:r>
                      <a:endParaRPr lang="en-IN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col2</a:t>
                      </a:r>
                      <a:endParaRPr lang="en-IN" sz="1100" dirty="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col3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col1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col2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col3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col1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col2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col3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col1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col2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col3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1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1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1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1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2">
                              <a:lumMod val="25000"/>
                            </a:schemeClr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3</a:t>
                      </a:r>
                      <a:endParaRPr lang="en-IN" sz="1100">
                        <a:solidFill>
                          <a:schemeClr val="tx2">
                            <a:lumMod val="25000"/>
                          </a:schemeClr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1400" dirty="0">
                        <a:solidFill>
                          <a:schemeClr val="tx2">
                            <a:lumMod val="25000"/>
                          </a:schemeClr>
                        </a:solidFill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 cstate="print"/>
          <a:stretch/>
        </p:blipFill>
        <p:spPr>
          <a:xfrm>
            <a:off x="0" y="548680"/>
            <a:ext cx="8926479" cy="547260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 prstMaterial="matte"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399032"/>
          </a:xfrm>
        </p:spPr>
        <p:txBody>
          <a:bodyPr/>
          <a:lstStyle/>
          <a:p>
            <a:r>
              <a:rPr lang="en-IN" dirty="0" smtClean="0"/>
              <a:t>Our Workspace</a:t>
            </a:r>
            <a:endParaRPr lang="en-US" dirty="0"/>
          </a:p>
        </p:txBody>
      </p:sp>
      <p:pic>
        <p:nvPicPr>
          <p:cNvPr id="30722" name="Picture 2" descr="C:\Users\rider\Desktop\fwd\20191127_1839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916832"/>
            <a:ext cx="6240693" cy="468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Up-Down Arrow 4"/>
          <p:cNvSpPr/>
          <p:nvPr/>
        </p:nvSpPr>
        <p:spPr>
          <a:xfrm>
            <a:off x="5796136" y="1772816"/>
            <a:ext cx="432048" cy="144016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-Down Arrow 5"/>
          <p:cNvSpPr/>
          <p:nvPr/>
        </p:nvSpPr>
        <p:spPr>
          <a:xfrm>
            <a:off x="2483768" y="1781200"/>
            <a:ext cx="432048" cy="150378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-Down Arrow 6"/>
          <p:cNvSpPr/>
          <p:nvPr/>
        </p:nvSpPr>
        <p:spPr>
          <a:xfrm>
            <a:off x="1835696" y="1772816"/>
            <a:ext cx="432048" cy="15289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1340768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Slave 1      Slave 2                                            Master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399032"/>
          </a:xfrm>
        </p:spPr>
        <p:txBody>
          <a:bodyPr/>
          <a:lstStyle/>
          <a:p>
            <a:r>
              <a:rPr lang="en-IN" dirty="0" smtClean="0"/>
              <a:t>Cluster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295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600" dirty="0" smtClean="0"/>
              <a:t>Creating 3 database in HBASE using all the pre mentioned databases-</a:t>
            </a:r>
          </a:p>
          <a:p>
            <a:pPr>
              <a:lnSpc>
                <a:spcPct val="150000"/>
              </a:lnSpc>
            </a:pPr>
            <a:endParaRPr lang="en-IN" sz="1600" dirty="0" smtClean="0"/>
          </a:p>
          <a:p>
            <a:pPr lvl="0">
              <a:lnSpc>
                <a:spcPct val="150000"/>
              </a:lnSpc>
              <a:defRPr/>
            </a:pPr>
            <a:r>
              <a:rPr lang="en-IN" sz="1600" b="1" dirty="0" err="1" smtClean="0"/>
              <a:t>Fusionasa</a:t>
            </a:r>
            <a:r>
              <a:rPr lang="en-IN" sz="1600" b="1" dirty="0" smtClean="0"/>
              <a:t> </a:t>
            </a:r>
            <a:r>
              <a:rPr lang="en-IN" sz="1600" dirty="0" smtClean="0"/>
              <a:t>- Cosmic, DGV, CNVDOK, HGNC, TAG, </a:t>
            </a:r>
            <a:r>
              <a:rPr lang="en-IN" sz="1600" dirty="0" err="1" smtClean="0"/>
              <a:t>Tsgene</a:t>
            </a:r>
            <a:r>
              <a:rPr lang="en-IN" sz="1600" dirty="0" smtClean="0"/>
              <a:t>.</a:t>
            </a:r>
          </a:p>
          <a:p>
            <a:pPr lvl="0">
              <a:lnSpc>
                <a:spcPct val="150000"/>
              </a:lnSpc>
              <a:defRPr/>
            </a:pPr>
            <a:endParaRPr lang="en-IN" sz="1600" dirty="0" smtClean="0"/>
          </a:p>
          <a:p>
            <a:pPr>
              <a:lnSpc>
                <a:spcPct val="150000"/>
              </a:lnSpc>
            </a:pPr>
            <a:r>
              <a:rPr lang="en-IN" sz="1600" b="1" dirty="0" err="1" smtClean="0"/>
              <a:t>Fusiopedia</a:t>
            </a:r>
            <a:r>
              <a:rPr lang="en-IN" sz="1600" b="1" dirty="0" smtClean="0"/>
              <a:t> </a:t>
            </a:r>
            <a:r>
              <a:rPr lang="en-IN" sz="1600" dirty="0" smtClean="0"/>
              <a:t>– </a:t>
            </a:r>
            <a:r>
              <a:rPr lang="en-IN" sz="1600" dirty="0" err="1" smtClean="0"/>
              <a:t>ChimerDB</a:t>
            </a:r>
            <a:r>
              <a:rPr lang="en-IN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IN" sz="1600" dirty="0" smtClean="0"/>
          </a:p>
          <a:p>
            <a:pPr>
              <a:lnSpc>
                <a:spcPct val="150000"/>
              </a:lnSpc>
            </a:pPr>
            <a:r>
              <a:rPr lang="en-IN" sz="1600" b="1" dirty="0" err="1" smtClean="0"/>
              <a:t>Epigdb</a:t>
            </a:r>
            <a:r>
              <a:rPr lang="en-IN" sz="1600" b="1" dirty="0" smtClean="0"/>
              <a:t> </a:t>
            </a:r>
            <a:r>
              <a:rPr lang="en-IN" sz="1600" dirty="0" smtClean="0"/>
              <a:t>– </a:t>
            </a:r>
            <a:r>
              <a:rPr lang="en-IN" sz="1600" dirty="0" err="1" smtClean="0"/>
              <a:t>iMethyl</a:t>
            </a:r>
            <a:r>
              <a:rPr lang="en-IN" sz="1600" dirty="0" smtClean="0"/>
              <a:t>. </a:t>
            </a:r>
          </a:p>
          <a:p>
            <a:pPr>
              <a:lnSpc>
                <a:spcPct val="150000"/>
              </a:lnSpc>
              <a:buNone/>
            </a:pPr>
            <a:endParaRPr lang="en-IN" sz="1600" dirty="0" smtClean="0"/>
          </a:p>
          <a:p>
            <a:pPr>
              <a:lnSpc>
                <a:spcPct val="150000"/>
              </a:lnSpc>
            </a:pPr>
            <a:endParaRPr lang="en-IN" sz="1600" dirty="0" smtClean="0"/>
          </a:p>
          <a:p>
            <a:pPr>
              <a:lnSpc>
                <a:spcPct val="150000"/>
              </a:lnSpc>
              <a:buNone/>
            </a:pP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475656" y="4653136"/>
            <a:ext cx="5849678" cy="576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2400" i="1" u="sng" dirty="0" smtClean="0"/>
              <a:t>We Work On 1 – master And 2 – Slaves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GENOMICS &amp;</a:t>
            </a:r>
            <a:br>
              <a:rPr lang="en-IN" dirty="0" smtClean="0"/>
            </a:br>
            <a:r>
              <a:rPr lang="en-IN" dirty="0" smtClean="0"/>
              <a:t>EPIGENOMICS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2410288"/>
          </a:xfrm>
        </p:spPr>
        <p:txBody>
          <a:bodyPr>
            <a:normAutofit/>
          </a:bodyPr>
          <a:lstStyle/>
          <a:p>
            <a:r>
              <a:rPr lang="en-IN" sz="1600" dirty="0" smtClean="0"/>
              <a:t>All the DNA contained in your cells makes up your </a:t>
            </a:r>
            <a:r>
              <a:rPr lang="en-IN" sz="16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genome</a:t>
            </a:r>
            <a:r>
              <a:rPr lang="en-IN" sz="1600" dirty="0" smtClean="0"/>
              <a:t>.</a:t>
            </a:r>
          </a:p>
          <a:p>
            <a:endParaRPr lang="en-IN" sz="1600" dirty="0" smtClean="0"/>
          </a:p>
          <a:p>
            <a:r>
              <a:rPr lang="en-IN" sz="1600" dirty="0" smtClean="0"/>
              <a:t> In the alphabet of our genes there are four letters: A, C, G and T. Just like the letters in a book make words to tell a story, so do the letters in our genomes.</a:t>
            </a:r>
          </a:p>
          <a:p>
            <a:endParaRPr lang="en-IN" sz="1600" dirty="0" smtClean="0"/>
          </a:p>
          <a:p>
            <a:r>
              <a:rPr lang="en-IN" sz="1600" dirty="0" smtClean="0"/>
              <a:t>In cancer cells, small changes in the genetic letters can change what a genomic word or sentence means.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75656" y="4005064"/>
            <a:ext cx="6155112" cy="25646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399032"/>
          </a:xfrm>
        </p:spPr>
        <p:txBody>
          <a:bodyPr/>
          <a:lstStyle/>
          <a:p>
            <a:r>
              <a:rPr lang="en-I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Cancer Epigenetics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1656184"/>
          </a:xfrm>
        </p:spPr>
        <p:txBody>
          <a:bodyPr>
            <a:normAutofit/>
          </a:bodyPr>
          <a:lstStyle/>
          <a:p>
            <a:r>
              <a:rPr lang="en-IN" sz="1600" dirty="0" smtClean="0"/>
              <a:t>Epigenetic mechanisms are essential for normal development and maintenance of tissue-specific gene expression patterns in mammals. </a:t>
            </a:r>
          </a:p>
          <a:p>
            <a:endParaRPr lang="en-IN" sz="1600" dirty="0" smtClean="0"/>
          </a:p>
          <a:p>
            <a:r>
              <a:rPr lang="en-IN" sz="1600" dirty="0" smtClean="0"/>
              <a:t>Disruption of epigenetic processes can lead to malignant cellular transformation which leads to cancer.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1680" y="3212976"/>
            <a:ext cx="5503429" cy="3023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399032"/>
          </a:xfrm>
        </p:spPr>
        <p:txBody>
          <a:bodyPr/>
          <a:lstStyle/>
          <a:p>
            <a:r>
              <a:rPr lang="en-IN" dirty="0" smtClean="0"/>
              <a:t>Database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72000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Format Of </a:t>
            </a:r>
            <a:r>
              <a:rPr lang="en-IN" sz="2000" b="1" dirty="0" err="1" smtClean="0"/>
              <a:t>Rowkey</a:t>
            </a:r>
            <a:endParaRPr lang="en-US" sz="20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IN" sz="1600" dirty="0" err="1" smtClean="0"/>
              <a:t>chromosome:start:end:database</a:t>
            </a:r>
            <a:r>
              <a:rPr lang="en-IN" sz="1600" dirty="0" smtClean="0"/>
              <a:t> tag</a:t>
            </a: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r>
              <a:rPr lang="en-IN" sz="1600" dirty="0" smtClean="0"/>
              <a:t>example: 01:000000001:000088452:cnv00497</a:t>
            </a:r>
          </a:p>
          <a:p>
            <a:endParaRPr lang="en-IN" sz="1600" dirty="0" smtClean="0"/>
          </a:p>
          <a:p>
            <a:r>
              <a:rPr lang="en-IN" sz="1600" dirty="0" smtClean="0"/>
              <a:t>So we delimited the columns and gave the zeros.  </a:t>
            </a:r>
            <a:endParaRPr lang="en-US" sz="1600" dirty="0" smtClean="0"/>
          </a:p>
          <a:p>
            <a:endParaRPr lang="en-IN" sz="1600" dirty="0" smtClean="0"/>
          </a:p>
          <a:p>
            <a:endParaRPr lang="en-US" sz="1600" dirty="0"/>
          </a:p>
        </p:txBody>
      </p:sp>
      <p:pic>
        <p:nvPicPr>
          <p:cNvPr id="5121" name="Picture 1" descr="C:\Users\rider\OneDrive\Pictures\Screenshots\2019-11-27 (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933056"/>
            <a:ext cx="8083550" cy="185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476672"/>
            <a:ext cx="8229600" cy="648072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Removed records having infinite values</a:t>
            </a:r>
            <a:endParaRPr lang="en-US" sz="2000" dirty="0" smtClean="0"/>
          </a:p>
          <a:p>
            <a:pPr>
              <a:buNone/>
            </a:pPr>
            <a:endParaRPr lang="en-US" sz="1600" dirty="0" smtClean="0"/>
          </a:p>
          <a:p>
            <a:endParaRPr lang="en-IN" sz="1600" dirty="0" smtClean="0"/>
          </a:p>
          <a:p>
            <a:endParaRPr lang="en-US" sz="16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8737600" cy="1333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" y="4005064"/>
            <a:ext cx="8934450" cy="2044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Down Arrow 7"/>
          <p:cNvSpPr/>
          <p:nvPr/>
        </p:nvSpPr>
        <p:spPr>
          <a:xfrm>
            <a:off x="4211960" y="2996952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584" y="692696"/>
            <a:ext cx="7104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lvl="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Code</a:t>
            </a:r>
            <a:endParaRPr lang="en-US" sz="16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Users\rider\Pictures\remove_infinite_sho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7344816" cy="41764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 err="1" smtClean="0"/>
              <a:t>BigData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48" y="5286388"/>
            <a:ext cx="7929618" cy="1643074"/>
          </a:xfrm>
        </p:spPr>
        <p:txBody>
          <a:bodyPr/>
          <a:lstStyle/>
          <a:p>
            <a:r>
              <a:rPr lang="en-IN" dirty="0" smtClean="0"/>
              <a:t>Introduction to </a:t>
            </a:r>
            <a:r>
              <a:rPr lang="en-IN" dirty="0" err="1" smtClean="0"/>
              <a:t>BigData</a:t>
            </a:r>
            <a:r>
              <a:rPr lang="en-IN" dirty="0" smtClean="0"/>
              <a:t> with </a:t>
            </a:r>
            <a:r>
              <a:rPr lang="en-IN" dirty="0" err="1" smtClean="0"/>
              <a:t>Hadoop</a:t>
            </a:r>
            <a:r>
              <a:rPr lang="en-IN" dirty="0" smtClean="0"/>
              <a:t> and </a:t>
            </a:r>
            <a:r>
              <a:rPr lang="en-IN" dirty="0" err="1" smtClean="0"/>
              <a:t>Hbase</a:t>
            </a:r>
            <a:endParaRPr lang="en-IN" dirty="0" smtClean="0"/>
          </a:p>
          <a:p>
            <a:endParaRPr lang="en-US" dirty="0"/>
          </a:p>
        </p:txBody>
      </p:sp>
      <p:pic>
        <p:nvPicPr>
          <p:cNvPr id="5122" name="Picture 2" descr="https://miro.medium.com/max/1060/0*sQUi1nwl6Ljhbfx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14" y="1700808"/>
            <a:ext cx="6929486" cy="2860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1656184"/>
          </a:xfrm>
        </p:spPr>
        <p:txBody>
          <a:bodyPr>
            <a:normAutofit/>
          </a:bodyPr>
          <a:lstStyle/>
          <a:p>
            <a:r>
              <a:rPr lang="en-IN" sz="1600" dirty="0" smtClean="0"/>
              <a:t>We mapped all the chromosome, start, end values according to their </a:t>
            </a:r>
            <a:r>
              <a:rPr lang="en-IN" sz="1600" dirty="0" err="1" smtClean="0"/>
              <a:t>cytoband</a:t>
            </a:r>
            <a:r>
              <a:rPr lang="en-IN" sz="1600" dirty="0" smtClean="0"/>
              <a:t>. </a:t>
            </a:r>
          </a:p>
          <a:p>
            <a:endParaRPr lang="en-IN" sz="1600" dirty="0" smtClean="0"/>
          </a:p>
          <a:p>
            <a:r>
              <a:rPr lang="en-IN" sz="1600" dirty="0" smtClean="0"/>
              <a:t>We did it using a file cytoband.txt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1403648" y="332656"/>
            <a:ext cx="591379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How to change </a:t>
            </a:r>
            <a:r>
              <a:rPr lang="en-US" sz="3200" b="1" cap="none" spc="0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cytoband</a:t>
            </a:r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to </a:t>
            </a:r>
          </a:p>
          <a:p>
            <a:pPr algn="ctr"/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our </a:t>
            </a:r>
            <a:r>
              <a:rPr lang="en-US" sz="3200" b="1" cap="none" spc="0" dirty="0" err="1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rowkey</a:t>
            </a:r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 ??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3356992"/>
            <a:ext cx="8229600" cy="648072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448056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Cytoband.txt file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2019-11-27 (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861048"/>
            <a:ext cx="43434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844824"/>
            <a:ext cx="8856984" cy="2304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404664"/>
            <a:ext cx="8229600" cy="648072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448056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Transformed </a:t>
            </a:r>
            <a:r>
              <a:rPr kumimoji="0" lang="en-I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Cytoband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</a:t>
            </a:r>
            <a:r>
              <a:rPr kumimoji="0" lang="en-IN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Chr</a:t>
            </a:r>
            <a:r>
              <a:rPr kumimoji="0" lang="en-I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Start : End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-71462"/>
            <a:ext cx="8229600" cy="1399032"/>
          </a:xfrm>
        </p:spPr>
        <p:txBody>
          <a:bodyPr/>
          <a:lstStyle/>
          <a:p>
            <a:r>
              <a:rPr lang="en-IN" dirty="0" smtClean="0"/>
              <a:t>Database Insertion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72000"/>
          </a:xfrm>
        </p:spPr>
        <p:txBody>
          <a:bodyPr>
            <a:normAutofit/>
          </a:bodyPr>
          <a:lstStyle/>
          <a:p>
            <a:r>
              <a:rPr lang="en-IN" sz="1600" b="1" dirty="0" smtClean="0"/>
              <a:t>step 1 : copying the db</a:t>
            </a:r>
          </a:p>
          <a:p>
            <a:endParaRPr lang="en-US" sz="1600" dirty="0" smtClean="0"/>
          </a:p>
          <a:p>
            <a:r>
              <a:rPr lang="en-IN" sz="1600" dirty="0" smtClean="0"/>
              <a:t>cp ~/Documents/database.csv .</a:t>
            </a:r>
            <a:endParaRPr lang="en-US" sz="1600" dirty="0" smtClean="0"/>
          </a:p>
          <a:p>
            <a:endParaRPr lang="en-IN" sz="1600" dirty="0" smtClean="0"/>
          </a:p>
          <a:p>
            <a:r>
              <a:rPr lang="en-IN" sz="1600" b="1" dirty="0" smtClean="0"/>
              <a:t>Step 2 : moving it to </a:t>
            </a:r>
            <a:r>
              <a:rPr lang="en-IN" sz="1600" b="1" dirty="0" err="1" smtClean="0"/>
              <a:t>hbase</a:t>
            </a:r>
            <a:endParaRPr lang="en-US" sz="1600" b="1" dirty="0" smtClean="0"/>
          </a:p>
          <a:p>
            <a:endParaRPr lang="en-US" sz="1600" dirty="0" smtClean="0"/>
          </a:p>
          <a:p>
            <a:r>
              <a:rPr lang="en-IN" sz="1600" dirty="0" err="1" smtClean="0"/>
              <a:t>hadoop</a:t>
            </a:r>
            <a:r>
              <a:rPr lang="en-IN" sz="1600" dirty="0" smtClean="0"/>
              <a:t> </a:t>
            </a:r>
            <a:r>
              <a:rPr lang="en-IN" sz="1600" dirty="0" err="1" smtClean="0"/>
              <a:t>fs</a:t>
            </a:r>
            <a:r>
              <a:rPr lang="en-IN" sz="1600" dirty="0" smtClean="0"/>
              <a:t> -</a:t>
            </a:r>
            <a:r>
              <a:rPr lang="en-IN" sz="1600" dirty="0" err="1" smtClean="0"/>
              <a:t>copyFromLocal</a:t>
            </a:r>
            <a:r>
              <a:rPr lang="en-IN" sz="1600" dirty="0" smtClean="0"/>
              <a:t> database.csv /</a:t>
            </a:r>
            <a:r>
              <a:rPr lang="en-IN" sz="1600" dirty="0" err="1" smtClean="0"/>
              <a:t>hbase</a:t>
            </a:r>
            <a:endParaRPr lang="en-US" sz="1600" dirty="0" smtClean="0"/>
          </a:p>
          <a:p>
            <a:endParaRPr lang="en-IN" sz="1600" dirty="0" smtClean="0"/>
          </a:p>
          <a:p>
            <a:r>
              <a:rPr lang="en-IN" sz="1600" b="1" dirty="0" smtClean="0"/>
              <a:t>step 3 : Inserting it to </a:t>
            </a:r>
            <a:r>
              <a:rPr lang="en-IN" sz="1600" b="1" dirty="0" err="1" smtClean="0"/>
              <a:t>hbase</a:t>
            </a:r>
            <a:r>
              <a:rPr lang="en-IN" sz="1600" b="1" dirty="0" smtClean="0"/>
              <a:t> using a </a:t>
            </a:r>
            <a:r>
              <a:rPr lang="en-IN" sz="1600" b="1" dirty="0" err="1" smtClean="0"/>
              <a:t>mapreduce</a:t>
            </a:r>
            <a:r>
              <a:rPr lang="en-IN" sz="1600" b="1" dirty="0" smtClean="0"/>
              <a:t> command</a:t>
            </a:r>
            <a:endParaRPr lang="en-US" sz="1600" b="1" dirty="0" smtClean="0"/>
          </a:p>
          <a:p>
            <a:endParaRPr lang="en-US" sz="1600" dirty="0" smtClean="0"/>
          </a:p>
          <a:p>
            <a:r>
              <a:rPr lang="en-IN" sz="1600" dirty="0" err="1" smtClean="0"/>
              <a:t>hbase</a:t>
            </a:r>
            <a:r>
              <a:rPr lang="en-IN" sz="1600" dirty="0" smtClean="0"/>
              <a:t> </a:t>
            </a:r>
            <a:r>
              <a:rPr lang="en-IN" sz="1600" dirty="0" err="1" smtClean="0"/>
              <a:t>org.apache.hadoop.hbase.mapreduce.ImportTsv</a:t>
            </a:r>
            <a:r>
              <a:rPr lang="en-IN" sz="1600" dirty="0" smtClean="0"/>
              <a:t> -</a:t>
            </a:r>
            <a:r>
              <a:rPr lang="en-IN" sz="1600" dirty="0" err="1" smtClean="0"/>
              <a:t>Dimporttsv.separator</a:t>
            </a:r>
            <a:r>
              <a:rPr lang="en-IN" sz="1600" dirty="0" smtClean="0"/>
              <a:t>=',' -</a:t>
            </a:r>
            <a:r>
              <a:rPr lang="en-IN" sz="1600" dirty="0" err="1" smtClean="0"/>
              <a:t>Dimporttsv.columns</a:t>
            </a:r>
            <a:r>
              <a:rPr lang="en-IN" sz="1600" dirty="0" smtClean="0"/>
              <a:t>=’</a:t>
            </a:r>
            <a:r>
              <a:rPr lang="en-IN" sz="1600" dirty="0" err="1" smtClean="0"/>
              <a:t>HBASE_ROW_KEY,'column_family':'column</a:t>
            </a:r>
            <a:r>
              <a:rPr lang="en-IN" sz="1600" dirty="0" smtClean="0"/>
              <a:t>'.......</a:t>
            </a:r>
            <a:endParaRPr lang="en-US" sz="1600" dirty="0" smtClean="0"/>
          </a:p>
          <a:p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6986952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20" y="-71462"/>
            <a:ext cx="8229600" cy="1399032"/>
          </a:xfrm>
        </p:spPr>
        <p:txBody>
          <a:bodyPr/>
          <a:lstStyle/>
          <a:p>
            <a:r>
              <a:rPr lang="en-IN" dirty="0" smtClean="0"/>
              <a:t>Inserted In table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7504" y="404664"/>
            <a:ext cx="8229600" cy="1399032"/>
          </a:xfrm>
        </p:spPr>
        <p:txBody>
          <a:bodyPr/>
          <a:lstStyle/>
          <a:p>
            <a:r>
              <a:rPr lang="en-IN" dirty="0" err="1" smtClean="0"/>
              <a:t>Hbase</a:t>
            </a:r>
            <a:r>
              <a:rPr lang="en-IN" dirty="0" smtClean="0"/>
              <a:t> Scanning</a:t>
            </a:r>
            <a:endParaRPr lang="en-US" dirty="0"/>
          </a:p>
        </p:txBody>
      </p:sp>
      <p:pic>
        <p:nvPicPr>
          <p:cNvPr id="8193" name="Picture 1" descr="E:\hbase_scAN.png"/>
          <p:cNvPicPr>
            <a:picLocks noChangeAspect="1" noChangeArrowheads="1"/>
          </p:cNvPicPr>
          <p:nvPr/>
        </p:nvPicPr>
        <p:blipFill>
          <a:blip r:embed="rId2" cstate="print"/>
          <a:srcRect l="4151" t="42820" r="21566"/>
          <a:stretch>
            <a:fillRect/>
          </a:stretch>
        </p:blipFill>
        <p:spPr bwMode="auto">
          <a:xfrm>
            <a:off x="611560" y="1772817"/>
            <a:ext cx="7848872" cy="439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399032"/>
          </a:xfrm>
        </p:spPr>
        <p:txBody>
          <a:bodyPr/>
          <a:lstStyle/>
          <a:p>
            <a:r>
              <a:rPr lang="en-IN" smtClean="0"/>
              <a:t>Table &amp; Graph </a:t>
            </a:r>
            <a:r>
              <a:rPr lang="en-IN" dirty="0" smtClean="0"/>
              <a:t>For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12776"/>
            <a:ext cx="8229600" cy="4572000"/>
          </a:xfrm>
        </p:spPr>
        <p:txBody>
          <a:bodyPr>
            <a:normAutofit/>
          </a:bodyPr>
          <a:lstStyle/>
          <a:p>
            <a:r>
              <a:rPr lang="en-IN" sz="1600" b="1" dirty="0" smtClean="0"/>
              <a:t>UNIQUE PRIMARY SITE (COSMIC)</a:t>
            </a:r>
            <a:endParaRPr lang="en-US" sz="1600" dirty="0" smtClean="0"/>
          </a:p>
          <a:p>
            <a:endParaRPr lang="en-IN" sz="1600" dirty="0" smtClean="0"/>
          </a:p>
          <a:p>
            <a:endParaRPr lang="en-US" sz="1600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3275856" y="1985542"/>
          <a:ext cx="6098216" cy="487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7544" y="2276872"/>
          <a:ext cx="2736304" cy="4285719"/>
        </p:xfrm>
        <a:graphic>
          <a:graphicData uri="http://schemas.openxmlformats.org/drawingml/2006/table">
            <a:tbl>
              <a:tblPr/>
              <a:tblGrid>
                <a:gridCol w="1881046"/>
                <a:gridCol w="855258"/>
              </a:tblGrid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Primary site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Total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breast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3083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56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central_nervous_system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910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cervix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236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endometrium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2226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haematopoietic_and_lymphoid_tissue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1465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kidney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1193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large_intestine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10038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liver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256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lung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7597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NS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167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ovary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9162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pancreas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28323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630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urinary_tract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879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2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Grand Total</a:t>
                      </a:r>
                      <a:endParaRPr lang="en-US" sz="12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65535</a:t>
                      </a:r>
                      <a:endParaRPr lang="en-US" sz="12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3688" marR="43688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692696"/>
            <a:ext cx="8229600" cy="4572000"/>
          </a:xfrm>
        </p:spPr>
        <p:txBody>
          <a:bodyPr>
            <a:normAutofit/>
          </a:bodyPr>
          <a:lstStyle/>
          <a:p>
            <a:r>
              <a:rPr lang="en-IN" sz="1600" b="1" dirty="0" smtClean="0"/>
              <a:t>TOTAL  UNIQUE GENE TYPE (HGNC)</a:t>
            </a:r>
            <a:endParaRPr lang="en-US" sz="1600" dirty="0" smtClean="0"/>
          </a:p>
          <a:p>
            <a:endParaRPr lang="en-IN" sz="1600" dirty="0" smtClean="0"/>
          </a:p>
          <a:p>
            <a:endParaRPr lang="en-US" sz="1600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3167336" y="1628800"/>
          <a:ext cx="5976664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552" y="2060848"/>
          <a:ext cx="2592288" cy="2808310"/>
        </p:xfrm>
        <a:graphic>
          <a:graphicData uri="http://schemas.openxmlformats.org/drawingml/2006/table">
            <a:tbl>
              <a:tblPr/>
              <a:tblGrid>
                <a:gridCol w="1496121"/>
                <a:gridCol w="1096167"/>
              </a:tblGrid>
              <a:tr h="5616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GENE TYPE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Sum of COUNT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non-coding RNA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4210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8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other</a:t>
                      </a:r>
                      <a:endParaRPr lang="en-US" sz="1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1136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8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phenotype</a:t>
                      </a:r>
                      <a:endParaRPr lang="en-US" sz="1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482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6166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protein-coding gene</a:t>
                      </a:r>
                      <a:endParaRPr lang="en-US" sz="1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18995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8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pseudogene</a:t>
                      </a:r>
                      <a:endParaRPr lang="en-US" sz="14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13004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8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Grand Total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400" b="1" dirty="0">
                          <a:solidFill>
                            <a:schemeClr val="bg1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37827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399032"/>
          </a:xfrm>
        </p:spPr>
        <p:txBody>
          <a:bodyPr/>
          <a:lstStyle/>
          <a:p>
            <a:r>
              <a:rPr lang="en-IN" dirty="0" smtClean="0"/>
              <a:t>Web Interface Using Flask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636912"/>
            <a:ext cx="8229600" cy="4572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 smtClean="0"/>
              <a:t>Fetching the data from </a:t>
            </a:r>
            <a:r>
              <a:rPr lang="en-US" sz="1600" dirty="0" err="1" smtClean="0"/>
              <a:t>Hbase</a:t>
            </a:r>
            <a:r>
              <a:rPr lang="en-US" sz="1600" dirty="0" smtClean="0"/>
              <a:t> for one the search form-</a:t>
            </a:r>
          </a:p>
          <a:p>
            <a:pPr lvl="0">
              <a:lnSpc>
                <a:spcPct val="150000"/>
              </a:lnSpc>
              <a:buFont typeface="+mj-lt"/>
              <a:buAutoNum type="alphaUcPeriod"/>
            </a:pPr>
            <a:endParaRPr lang="en-US" sz="1600" dirty="0" smtClean="0"/>
          </a:p>
          <a:p>
            <a:pPr lvl="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 smtClean="0"/>
              <a:t>Converting the fetched data which is in the form of dictionary to a html table using python and ginger template.</a:t>
            </a:r>
          </a:p>
          <a:p>
            <a:pPr lvl="0">
              <a:lnSpc>
                <a:spcPct val="150000"/>
              </a:lnSpc>
              <a:buFont typeface="+mj-lt"/>
              <a:buAutoNum type="alphaUcPeriod"/>
            </a:pPr>
            <a:endParaRPr lang="en-US" sz="1600" dirty="0" smtClean="0"/>
          </a:p>
          <a:p>
            <a:pPr lvl="0">
              <a:lnSpc>
                <a:spcPct val="150000"/>
              </a:lnSpc>
              <a:buFont typeface="+mj-lt"/>
              <a:buAutoNum type="alphaUcPeriod"/>
            </a:pPr>
            <a:r>
              <a:rPr lang="en-US" sz="1600" dirty="0" smtClean="0"/>
              <a:t>Converting the processed result to html table.</a:t>
            </a:r>
          </a:p>
          <a:p>
            <a:pPr>
              <a:lnSpc>
                <a:spcPct val="150000"/>
              </a:lnSpc>
              <a:buFont typeface="+mj-lt"/>
              <a:buAutoNum type="alphaUcPeriod"/>
            </a:pP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973830"/>
          </a:xfrm>
        </p:spPr>
        <p:txBody>
          <a:bodyPr/>
          <a:lstStyle/>
          <a:p>
            <a:r>
              <a:rPr lang="en-IN" dirty="0" smtClean="0"/>
              <a:t>Homepage</a:t>
            </a:r>
            <a:endParaRPr lang="en-US" dirty="0"/>
          </a:p>
        </p:txBody>
      </p:sp>
      <p:pic>
        <p:nvPicPr>
          <p:cNvPr id="1026" name="Picture 2" descr="E:\new_op\Screenshot from 2019-11-28 07-56-19.png"/>
          <p:cNvPicPr>
            <a:picLocks noChangeAspect="1" noChangeArrowheads="1"/>
          </p:cNvPicPr>
          <p:nvPr/>
        </p:nvPicPr>
        <p:blipFill>
          <a:blip r:embed="rId2" cstate="print"/>
          <a:srcRect l="4785" t="14762" r="40288" b="30639"/>
          <a:stretch>
            <a:fillRect/>
          </a:stretch>
        </p:blipFill>
        <p:spPr bwMode="auto">
          <a:xfrm>
            <a:off x="683568" y="1340768"/>
            <a:ext cx="8242148" cy="4608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Homepage(continued..)</a:t>
            </a:r>
            <a:endParaRPr lang="en-US" sz="2800" dirty="0"/>
          </a:p>
        </p:txBody>
      </p:sp>
      <p:pic>
        <p:nvPicPr>
          <p:cNvPr id="4" name="Picture 3" descr="E:\new_op\Screenshot from 2019-11-28 07-56-51.png"/>
          <p:cNvPicPr>
            <a:picLocks noChangeAspect="1" noChangeArrowheads="1"/>
          </p:cNvPicPr>
          <p:nvPr/>
        </p:nvPicPr>
        <p:blipFill>
          <a:blip r:embed="rId2" cstate="print"/>
          <a:srcRect l="3404" t="18145" r="49937" b="27256"/>
          <a:stretch>
            <a:fillRect/>
          </a:stretch>
        </p:blipFill>
        <p:spPr bwMode="auto">
          <a:xfrm>
            <a:off x="539552" y="2132856"/>
            <a:ext cx="3888432" cy="25594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0" name="Picture 2" descr="E:\new_op\Screenshot from 2019-11-28 07-56-54.png"/>
          <p:cNvPicPr>
            <a:picLocks noChangeAspect="1" noChangeArrowheads="1"/>
          </p:cNvPicPr>
          <p:nvPr/>
        </p:nvPicPr>
        <p:blipFill>
          <a:blip r:embed="rId3" cstate="print"/>
          <a:srcRect l="3700" t="45261" r="48460"/>
          <a:stretch>
            <a:fillRect/>
          </a:stretch>
        </p:blipFill>
        <p:spPr bwMode="auto">
          <a:xfrm>
            <a:off x="4788024" y="2132856"/>
            <a:ext cx="4027688" cy="259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4012"/>
            <a:ext cx="8229600" cy="1399032"/>
          </a:xfrm>
        </p:spPr>
        <p:txBody>
          <a:bodyPr>
            <a:normAutofit/>
          </a:bodyPr>
          <a:lstStyle/>
          <a:p>
            <a:pPr lvl="0"/>
            <a:r>
              <a:rPr lang="en-I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What Is BIG-DATA ?</a:t>
            </a:r>
            <a:br>
              <a:rPr lang="en-I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1872208"/>
          </a:xfrm>
        </p:spPr>
        <p:txBody>
          <a:bodyPr>
            <a:noAutofit/>
          </a:bodyPr>
          <a:lstStyle/>
          <a:p>
            <a:pPr marL="432000" indent="-322200">
              <a:buClr>
                <a:srgbClr val="000000"/>
              </a:buClr>
              <a:buSzPct val="45000"/>
            </a:pPr>
            <a:r>
              <a:rPr lang="en-IN" sz="1600" spc="-1" dirty="0" smtClean="0">
                <a:uFill>
                  <a:solidFill>
                    <a:srgbClr val="FFFFFF"/>
                  </a:solidFill>
                </a:uFill>
                <a:ea typeface="DejaVu Sans"/>
              </a:rPr>
              <a:t>Data which are very large in size is called Big Data. Normally we work on data of size MB or maximum GB but data in </a:t>
            </a:r>
            <a:r>
              <a:rPr lang="en-IN" sz="1600" spc="-1" dirty="0" err="1" smtClean="0">
                <a:uFill>
                  <a:solidFill>
                    <a:srgbClr val="FFFFFF"/>
                  </a:solidFill>
                </a:uFill>
                <a:ea typeface="DejaVu Sans"/>
              </a:rPr>
              <a:t>Peta</a:t>
            </a:r>
            <a:r>
              <a:rPr lang="en-IN" sz="1600" spc="-1" dirty="0" smtClean="0">
                <a:uFill>
                  <a:solidFill>
                    <a:srgbClr val="FFFFFF"/>
                  </a:solidFill>
                </a:uFill>
                <a:ea typeface="DejaVu Sans"/>
              </a:rPr>
              <a:t> bytes i.e. 10^15 byte size is called </a:t>
            </a: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  <a:ea typeface="DejaVu Sans"/>
              </a:rPr>
              <a:t>Big Data. </a:t>
            </a: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indent="-322200">
              <a:buClr>
                <a:srgbClr val="000000"/>
              </a:buClr>
              <a:buSzPct val="45000"/>
            </a:pPr>
            <a:r>
              <a:rPr lang="en-IN" sz="1600" spc="-1" dirty="0" smtClean="0">
                <a:uFill>
                  <a:solidFill>
                    <a:srgbClr val="FFFFFF"/>
                  </a:solidFill>
                </a:uFill>
                <a:ea typeface="DejaVu Sans"/>
              </a:rPr>
              <a:t>Big Data describes data sets so large and complex they are impractical to manage with traditional software tools. </a:t>
            </a: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endParaRPr lang="en-US" sz="1600" dirty="0"/>
          </a:p>
        </p:txBody>
      </p:sp>
      <p:pic>
        <p:nvPicPr>
          <p:cNvPr id="21505" name="Picture 1" descr="C:\Users\User\Desktop\061114_0759_WhatIsBigDa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4286256"/>
            <a:ext cx="3214711" cy="2071702"/>
          </a:xfrm>
          <a:prstGeom prst="rect">
            <a:avLst/>
          </a:prstGeom>
          <a:noFill/>
        </p:spPr>
      </p:pic>
      <p:pic>
        <p:nvPicPr>
          <p:cNvPr id="21506" name="Picture 2" descr="C:\Users\User\Desktop\061114_0759_WhatIsBigDa3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4214818"/>
            <a:ext cx="3409952" cy="2143140"/>
          </a:xfrm>
          <a:prstGeom prst="rect">
            <a:avLst/>
          </a:prstGeom>
          <a:noFill/>
        </p:spPr>
      </p:pic>
      <p:pic>
        <p:nvPicPr>
          <p:cNvPr id="21508" name="Picture 4" descr="C:\Users\User\Desktop\big-data-growth (1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214422"/>
            <a:ext cx="8286808" cy="271464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clear"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3106688" cy="1399032"/>
          </a:xfrm>
        </p:spPr>
        <p:txBody>
          <a:bodyPr/>
          <a:lstStyle/>
          <a:p>
            <a:r>
              <a:rPr lang="en-IN" dirty="0" smtClean="0"/>
              <a:t>Register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05672" y="260648"/>
            <a:ext cx="3106688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Login</a:t>
            </a:r>
            <a:endParaRPr kumimoji="0" lang="en-US" sz="42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chemeClr val="accent1">
                  <a:tint val="83000"/>
                  <a:satMod val="150000"/>
                </a:schemeClr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E:\new_op\Screenshot from 2019-11-28 07-59-57.png"/>
          <p:cNvPicPr>
            <a:picLocks noChangeAspect="1" noChangeArrowheads="1"/>
          </p:cNvPicPr>
          <p:nvPr/>
        </p:nvPicPr>
        <p:blipFill>
          <a:blip r:embed="rId2" cstate="print"/>
          <a:srcRect l="3688" t="12073" r="65599" b="51178"/>
          <a:stretch>
            <a:fillRect/>
          </a:stretch>
        </p:blipFill>
        <p:spPr bwMode="auto">
          <a:xfrm>
            <a:off x="323528" y="2060848"/>
            <a:ext cx="3960440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 descr="E:\new_op\Screenshot from 2019-11-28 07-58-31.png"/>
          <p:cNvPicPr>
            <a:picLocks noChangeAspect="1" noChangeArrowheads="1"/>
          </p:cNvPicPr>
          <p:nvPr/>
        </p:nvPicPr>
        <p:blipFill>
          <a:blip r:embed="rId3" cstate="print"/>
          <a:srcRect l="3813" t="11859" r="62522" b="52078"/>
          <a:stretch>
            <a:fillRect/>
          </a:stretch>
        </p:blipFill>
        <p:spPr bwMode="auto">
          <a:xfrm>
            <a:off x="4355976" y="2060848"/>
            <a:ext cx="4320480" cy="3528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After Login</a:t>
            </a:r>
            <a:endParaRPr lang="en-US" dirty="0"/>
          </a:p>
        </p:txBody>
      </p:sp>
      <p:pic>
        <p:nvPicPr>
          <p:cNvPr id="4098" name="Picture 2" descr="E:\new_op\Screenshot from 2019-11-28 07-57-18.png"/>
          <p:cNvPicPr>
            <a:picLocks noChangeAspect="1" noChangeArrowheads="1"/>
          </p:cNvPicPr>
          <p:nvPr/>
        </p:nvPicPr>
        <p:blipFill>
          <a:blip r:embed="rId2" cstate="print"/>
          <a:srcRect l="9260" t="17167" r="58846" b="27184"/>
          <a:stretch>
            <a:fillRect/>
          </a:stretch>
        </p:blipFill>
        <p:spPr bwMode="auto">
          <a:xfrm>
            <a:off x="4860032" y="1700808"/>
            <a:ext cx="3672408" cy="3816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E:\new_op\Screenshot from 2019-11-28 07-56-51.png"/>
          <p:cNvPicPr>
            <a:picLocks noChangeAspect="1" noChangeArrowheads="1"/>
          </p:cNvPicPr>
          <p:nvPr/>
        </p:nvPicPr>
        <p:blipFill>
          <a:blip r:embed="rId3" cstate="print"/>
          <a:srcRect l="8824" t="18145" r="58826" b="26556"/>
          <a:stretch>
            <a:fillRect/>
          </a:stretch>
        </p:blipFill>
        <p:spPr bwMode="auto">
          <a:xfrm>
            <a:off x="251520" y="1772816"/>
            <a:ext cx="3456384" cy="3744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triped Right Arrow 5"/>
          <p:cNvSpPr/>
          <p:nvPr/>
        </p:nvSpPr>
        <p:spPr>
          <a:xfrm>
            <a:off x="3851920" y="3284984"/>
            <a:ext cx="864096" cy="79208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88640"/>
            <a:ext cx="8229600" cy="973830"/>
          </a:xfrm>
        </p:spPr>
        <p:txBody>
          <a:bodyPr/>
          <a:lstStyle/>
          <a:p>
            <a:r>
              <a:rPr lang="en-IN" dirty="0" smtClean="0"/>
              <a:t>Genomic annotation</a:t>
            </a:r>
            <a:endParaRPr lang="en-US" dirty="0"/>
          </a:p>
        </p:txBody>
      </p:sp>
      <p:pic>
        <p:nvPicPr>
          <p:cNvPr id="5122" name="Picture 2" descr="E:\new_op\Screenshot from 2019-11-28 07-57-29.png"/>
          <p:cNvPicPr>
            <a:picLocks noChangeAspect="1" noChangeArrowheads="1"/>
          </p:cNvPicPr>
          <p:nvPr/>
        </p:nvPicPr>
        <p:blipFill>
          <a:blip r:embed="rId2" cstate="print"/>
          <a:srcRect l="3701" t="13206" r="29560" b="10145"/>
          <a:stretch>
            <a:fillRect/>
          </a:stretch>
        </p:blipFill>
        <p:spPr bwMode="auto">
          <a:xfrm>
            <a:off x="467544" y="1124744"/>
            <a:ext cx="8136904" cy="5256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Epigenomic</a:t>
            </a:r>
            <a:r>
              <a:rPr lang="en-IN" dirty="0" smtClean="0"/>
              <a:t> annotation</a:t>
            </a:r>
            <a:endParaRPr lang="en-US" dirty="0"/>
          </a:p>
        </p:txBody>
      </p:sp>
      <p:pic>
        <p:nvPicPr>
          <p:cNvPr id="6146" name="Picture 2" descr="E:\new_op\Screenshot from 2019-11-28 07-57-39.png"/>
          <p:cNvPicPr>
            <a:picLocks noChangeAspect="1" noChangeArrowheads="1"/>
          </p:cNvPicPr>
          <p:nvPr/>
        </p:nvPicPr>
        <p:blipFill>
          <a:blip r:embed="rId2" cstate="print"/>
          <a:srcRect l="3613" t="13067" r="36144" b="35484"/>
          <a:stretch>
            <a:fillRect/>
          </a:stretch>
        </p:blipFill>
        <p:spPr bwMode="auto">
          <a:xfrm>
            <a:off x="395536" y="1484784"/>
            <a:ext cx="8438725" cy="388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568952" cy="792088"/>
          </a:xfrm>
        </p:spPr>
        <p:txBody>
          <a:bodyPr/>
          <a:lstStyle/>
          <a:p>
            <a:pPr algn="ctr"/>
            <a:r>
              <a:rPr lang="en-IN" dirty="0" smtClean="0"/>
              <a:t>Genomic annotation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67944" y="836712"/>
            <a:ext cx="3034680" cy="8572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Variant-wise</a:t>
            </a:r>
            <a:endParaRPr kumimoji="0" lang="en-US" sz="2800" b="1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E:\new_op\Screenshot from 2019-11-28 07-57-57.png"/>
          <p:cNvPicPr>
            <a:picLocks noChangeAspect="1" noChangeArrowheads="1"/>
          </p:cNvPicPr>
          <p:nvPr/>
        </p:nvPicPr>
        <p:blipFill>
          <a:blip r:embed="rId2" cstate="print"/>
          <a:srcRect l="15954" t="17184" r="66540" b="62866"/>
          <a:stretch>
            <a:fillRect/>
          </a:stretch>
        </p:blipFill>
        <p:spPr bwMode="auto">
          <a:xfrm>
            <a:off x="395535" y="1484784"/>
            <a:ext cx="3384377" cy="2169472"/>
          </a:xfrm>
          <a:prstGeom prst="rect">
            <a:avLst/>
          </a:prstGeom>
          <a:noFill/>
        </p:spPr>
      </p:pic>
      <p:pic>
        <p:nvPicPr>
          <p:cNvPr id="8194" name="Picture 2" descr="E:\new_op\Screenshot from 2019-11-28 07-58-01.png"/>
          <p:cNvPicPr>
            <a:picLocks noChangeAspect="1" noChangeArrowheads="1"/>
          </p:cNvPicPr>
          <p:nvPr/>
        </p:nvPicPr>
        <p:blipFill>
          <a:blip r:embed="rId3" cstate="print"/>
          <a:srcRect l="15273" t="18866" r="67223" b="58703"/>
          <a:stretch>
            <a:fillRect/>
          </a:stretch>
        </p:blipFill>
        <p:spPr bwMode="auto">
          <a:xfrm>
            <a:off x="4211960" y="1484784"/>
            <a:ext cx="3600400" cy="21754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1912" y="845096"/>
            <a:ext cx="3034680" cy="8572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Disease-wise</a:t>
            </a:r>
            <a:endParaRPr kumimoji="0" lang="en-US" sz="2800" b="1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536" y="3579862"/>
            <a:ext cx="3034680" cy="85725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b="1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Category</a:t>
            </a:r>
            <a:r>
              <a:rPr kumimoji="0" lang="en-IN" sz="2800" b="1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-wise</a:t>
            </a:r>
            <a:endParaRPr kumimoji="0" lang="en-US" sz="2800" b="1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0" y="3645024"/>
            <a:ext cx="3034680" cy="8572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Gene-wise</a:t>
            </a:r>
            <a:endParaRPr kumimoji="0" lang="en-US" sz="2800" b="1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95" name="Picture 3" descr="E:\new_op\Screenshot from 2019-11-28 07-58-06.png"/>
          <p:cNvPicPr>
            <a:picLocks noChangeAspect="1" noChangeArrowheads="1"/>
          </p:cNvPicPr>
          <p:nvPr/>
        </p:nvPicPr>
        <p:blipFill>
          <a:blip r:embed="rId4" cstate="print"/>
          <a:srcRect l="16010" t="17184" r="65681" b="62866"/>
          <a:stretch>
            <a:fillRect/>
          </a:stretch>
        </p:blipFill>
        <p:spPr bwMode="auto">
          <a:xfrm>
            <a:off x="467544" y="4293096"/>
            <a:ext cx="3524603" cy="2304256"/>
          </a:xfrm>
          <a:prstGeom prst="rect">
            <a:avLst/>
          </a:prstGeom>
          <a:noFill/>
        </p:spPr>
      </p:pic>
      <p:pic>
        <p:nvPicPr>
          <p:cNvPr id="8196" name="Picture 4" descr="E:\new_op\Screenshot from 2019-11-28 07-58-11.png"/>
          <p:cNvPicPr>
            <a:picLocks noChangeAspect="1" noChangeArrowheads="1"/>
          </p:cNvPicPr>
          <p:nvPr/>
        </p:nvPicPr>
        <p:blipFill>
          <a:blip r:embed="rId5" cstate="print"/>
          <a:srcRect l="15385" t="16850" r="65715" b="62150"/>
          <a:stretch>
            <a:fillRect/>
          </a:stretch>
        </p:blipFill>
        <p:spPr bwMode="auto">
          <a:xfrm>
            <a:off x="4283968" y="4302097"/>
            <a:ext cx="3672408" cy="2295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Epigenomic</a:t>
            </a:r>
            <a:r>
              <a:rPr lang="en-IN" dirty="0" smtClean="0"/>
              <a:t> annotation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555776" y="1412776"/>
            <a:ext cx="3600400" cy="8572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Fusion gene</a:t>
            </a:r>
            <a:r>
              <a:rPr kumimoji="0" lang="en-IN" sz="28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-wise</a:t>
            </a:r>
            <a:endParaRPr kumimoji="0" lang="en-US" sz="28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E:\new_op\Screenshot from 2019-11-28 07-57-45.png"/>
          <p:cNvPicPr>
            <a:picLocks noChangeAspect="1" noChangeArrowheads="1"/>
          </p:cNvPicPr>
          <p:nvPr/>
        </p:nvPicPr>
        <p:blipFill>
          <a:blip r:embed="rId2" cstate="print"/>
          <a:srcRect l="15294" t="17272" r="59900" b="70128"/>
          <a:stretch>
            <a:fillRect/>
          </a:stretch>
        </p:blipFill>
        <p:spPr bwMode="auto">
          <a:xfrm>
            <a:off x="1403648" y="2276872"/>
            <a:ext cx="5688632" cy="1584176"/>
          </a:xfrm>
          <a:prstGeom prst="rect">
            <a:avLst/>
          </a:prstGeom>
          <a:noFill/>
        </p:spPr>
      </p:pic>
      <p:pic>
        <p:nvPicPr>
          <p:cNvPr id="5" name="Picture 3" descr="E:\new_op\Screenshot from 2019-11-28 07-57-50.png"/>
          <p:cNvPicPr>
            <a:picLocks noChangeAspect="1" noChangeArrowheads="1"/>
          </p:cNvPicPr>
          <p:nvPr/>
        </p:nvPicPr>
        <p:blipFill>
          <a:blip r:embed="rId3" cstate="print"/>
          <a:srcRect l="14669" t="17558" r="61274" b="69968"/>
          <a:stretch>
            <a:fillRect/>
          </a:stretch>
        </p:blipFill>
        <p:spPr bwMode="auto">
          <a:xfrm>
            <a:off x="1475656" y="4725144"/>
            <a:ext cx="5678340" cy="1656184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99792" y="4005064"/>
            <a:ext cx="3600400" cy="85725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err="1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iMethyl</a:t>
            </a:r>
            <a:r>
              <a:rPr lang="en-IN" sz="280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-gene</a:t>
            </a:r>
            <a:r>
              <a:rPr kumimoji="0" lang="en-IN" sz="28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rgbClr val="FFFF00"/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-wise</a:t>
            </a:r>
            <a:endParaRPr kumimoji="0" lang="en-US" sz="28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rgbClr val="FFFF00"/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2602632" cy="1399032"/>
          </a:xfrm>
        </p:spPr>
        <p:txBody>
          <a:bodyPr/>
          <a:lstStyle/>
          <a:p>
            <a:r>
              <a:rPr lang="en-IN" dirty="0" smtClean="0"/>
              <a:t>About</a:t>
            </a:r>
            <a:endParaRPr lang="en-US" dirty="0"/>
          </a:p>
        </p:txBody>
      </p:sp>
      <p:pic>
        <p:nvPicPr>
          <p:cNvPr id="9218" name="Picture 2" descr="E:\new_op\Screenshot from 2019-11-28 07-58-18.png"/>
          <p:cNvPicPr>
            <a:picLocks noChangeAspect="1" noChangeArrowheads="1"/>
          </p:cNvPicPr>
          <p:nvPr/>
        </p:nvPicPr>
        <p:blipFill>
          <a:blip r:embed="rId2" cstate="print"/>
          <a:srcRect l="4160" t="18356" r="36187" b="16545"/>
          <a:stretch>
            <a:fillRect/>
          </a:stretch>
        </p:blipFill>
        <p:spPr bwMode="auto">
          <a:xfrm>
            <a:off x="683568" y="1556792"/>
            <a:ext cx="7428193" cy="4320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39552" y="260648"/>
            <a:ext cx="3168352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1">
                    <a:tint val="83000"/>
                    <a:satMod val="15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Contact</a:t>
            </a:r>
            <a:endParaRPr kumimoji="0" lang="en-US" sz="42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chemeClr val="accent1">
                  <a:tint val="83000"/>
                  <a:satMod val="150000"/>
                </a:schemeClr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E:\new_op\Screenshot from 2019-11-28 07-58-21.png"/>
          <p:cNvPicPr>
            <a:picLocks noChangeAspect="1" noChangeArrowheads="1"/>
          </p:cNvPicPr>
          <p:nvPr/>
        </p:nvPicPr>
        <p:blipFill>
          <a:blip r:embed="rId2" cstate="print"/>
          <a:srcRect l="3920" t="12062" r="39381" b="19689"/>
          <a:stretch>
            <a:fillRect/>
          </a:stretch>
        </p:blipFill>
        <p:spPr bwMode="auto">
          <a:xfrm>
            <a:off x="1115616" y="1412776"/>
            <a:ext cx="6912768" cy="4680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420888"/>
            <a:ext cx="3744416" cy="1399032"/>
          </a:xfrm>
        </p:spPr>
        <p:txBody>
          <a:bodyPr/>
          <a:lstStyle/>
          <a:p>
            <a:r>
              <a:rPr lang="en-IN" dirty="0" smtClean="0"/>
              <a:t>BACKEND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92696"/>
            <a:ext cx="8229600" cy="1152128"/>
          </a:xfrm>
        </p:spPr>
        <p:txBody>
          <a:bodyPr>
            <a:noAutofit/>
          </a:bodyPr>
          <a:lstStyle/>
          <a:p>
            <a:pPr marL="90488" lvl="0"/>
            <a:r>
              <a:rPr lang="en-US" sz="2400" dirty="0" smtClean="0"/>
              <a:t>A.(</a:t>
            </a:r>
            <a:r>
              <a:rPr lang="en-US" sz="2400" dirty="0" err="1" smtClean="0"/>
              <a:t>i</a:t>
            </a:r>
            <a:r>
              <a:rPr lang="en-US" sz="2400" dirty="0" smtClean="0"/>
              <a:t>) Fetching the data from </a:t>
            </a:r>
            <a:r>
              <a:rPr lang="en-US" sz="2400" dirty="0" err="1" smtClean="0"/>
              <a:t>Hbase</a:t>
            </a:r>
            <a:r>
              <a:rPr lang="en-US" sz="2400" dirty="0" smtClean="0"/>
              <a:t> for one the search form-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22" name="Picture 21" descr="C:\Users\rider\AppData\Local\Microsoft\Windows\INetCache\Content.Word\fusion_input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560840" cy="3240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5909" y="836712"/>
            <a:ext cx="9404723" cy="140053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484632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200" b="0" i="0" u="none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Category of </a:t>
            </a:r>
            <a:r>
              <a:rPr kumimoji="0" lang="en-IN" sz="4200" b="0" i="0" strike="noStrike" kern="1200" cap="none" spc="0" normalizeH="0" baseline="0" noProof="0" dirty="0" smtClean="0">
                <a:ln w="6350">
                  <a:solidFill>
                    <a:schemeClr val="accent1">
                      <a:shade val="43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26000" dist="26000" dir="145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BIG-DATA</a:t>
            </a:r>
            <a:endParaRPr kumimoji="0" lang="en-IN" sz="4200" b="0" i="0" u="none" strike="noStrike" kern="1200" cap="none" spc="0" normalizeH="0" baseline="0" noProof="0" dirty="0">
              <a:ln w="6350">
                <a:solidFill>
                  <a:schemeClr val="accent1">
                    <a:shade val="43000"/>
                  </a:schemeClr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26000" dist="26000" dir="145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62468" y="2277123"/>
            <a:ext cx="7854979" cy="2552407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432000" marR="0" lvl="0" indent="-322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IN" sz="2200" b="0" i="0" u="none" strike="noStrike" kern="1200" cap="none" spc="-1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 descr="Structured, Semi-Structured and Unstructured Big Data - Big Data Tutorial - Edure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33056"/>
            <a:ext cx="7012092" cy="181942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20281223">
            <a:off x="5000033" y="1913177"/>
            <a:ext cx="360040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840" y="2885314"/>
            <a:ext cx="8229600" cy="1117564"/>
          </a:xfrm>
          <a:prstGeom prst="rect">
            <a:avLst/>
          </a:prstGeom>
          <a:scene3d>
            <a:camera prst="orthographicFront"/>
            <a:lightRig rig="flat" dir="t"/>
          </a:scene3d>
        </p:spPr>
        <p:txBody>
          <a:bodyPr vert="horz" anchor="t">
            <a:noAutofit/>
          </a:bodyPr>
          <a:lstStyle/>
          <a:p>
            <a:pPr marL="432000" indent="-322200" algn="ctr">
              <a:buClr>
                <a:srgbClr val="000000"/>
              </a:buClr>
              <a:buSzPct val="45000"/>
            </a:pP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  <a:latin typeface="Castellar" pitchFamily="18" charset="0"/>
                <a:ea typeface="DejaVu Sans"/>
              </a:rPr>
              <a:t>Structured data        Unstructured Data</a:t>
            </a:r>
            <a:endParaRPr lang="en-IN" sz="1600" spc="-1" dirty="0" smtClean="0">
              <a:uFill>
                <a:solidFill>
                  <a:srgbClr val="FFFFFF"/>
                </a:solidFill>
              </a:uFill>
              <a:latin typeface="Castellar" pitchFamily="18" charset="0"/>
              <a:ea typeface="DejaVu Sans"/>
            </a:endParaRPr>
          </a:p>
          <a:p>
            <a:pPr marL="432000" indent="-322200"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IN" sz="1600" b="1" spc="-1" dirty="0" smtClean="0">
                <a:uFill>
                  <a:solidFill>
                    <a:srgbClr val="FFFFFF"/>
                  </a:solidFill>
                </a:uFill>
                <a:latin typeface="Castellar" pitchFamily="18" charset="0"/>
                <a:ea typeface="DejaVu Sans"/>
              </a:rPr>
              <a:t> </a:t>
            </a:r>
          </a:p>
          <a:p>
            <a:pPr marL="432000" indent="-322200" algn="ctr">
              <a:lnSpc>
                <a:spcPct val="100000"/>
              </a:lnSpc>
              <a:buClr>
                <a:srgbClr val="000000"/>
              </a:buClr>
              <a:buSzPct val="45000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indent="-322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indent="-3222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IN" sz="1600" spc="-1" dirty="0" smtClean="0">
              <a:uFill>
                <a:solidFill>
                  <a:srgbClr val="FFFFFF"/>
                </a:solidFill>
              </a:uFill>
            </a:endParaRPr>
          </a:p>
          <a:p>
            <a:pPr marL="432000" marR="0" lvl="0" indent="-3222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tabLst/>
              <a:defRPr/>
            </a:pPr>
            <a:endParaRPr kumimoji="0" lang="en-IN" sz="1600" b="0" i="0" u="none" strike="noStrike" kern="1200" cap="none" spc="-1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</p:txBody>
      </p:sp>
      <p:sp>
        <p:nvSpPr>
          <p:cNvPr id="9" name="Down Arrow 8"/>
          <p:cNvSpPr/>
          <p:nvPr/>
        </p:nvSpPr>
        <p:spPr>
          <a:xfrm rot="900000">
            <a:off x="2763166" y="1973013"/>
            <a:ext cx="360040" cy="874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352928" cy="792088"/>
          </a:xfrm>
        </p:spPr>
        <p:txBody>
          <a:bodyPr>
            <a:noAutofit/>
          </a:bodyPr>
          <a:lstStyle/>
          <a:p>
            <a:r>
              <a:rPr lang="en-US" sz="2400" dirty="0" smtClean="0"/>
              <a:t>A.(ii) CODE-Fetching details from search form and processing and sending to next form for creating table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39938" name="Picture 2" descr="2019-11-27 (7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12776"/>
            <a:ext cx="6912768" cy="51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2400" dirty="0" smtClean="0"/>
              <a:t>B. Converting the fetched data which is in the form of dictionary to a html table using python and ginger template.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1266" name="Picture 2" descr="C:\Users\rider\OneDrive\Pictures\Screenshots\2019-11-28 (1).png"/>
          <p:cNvPicPr>
            <a:picLocks noChangeAspect="1" noChangeArrowheads="1"/>
          </p:cNvPicPr>
          <p:nvPr/>
        </p:nvPicPr>
        <p:blipFill>
          <a:blip r:embed="rId2" cstate="print"/>
          <a:srcRect l="23528" t="27923" r="49304" b="25878"/>
          <a:stretch>
            <a:fillRect/>
          </a:stretch>
        </p:blipFill>
        <p:spPr bwMode="auto">
          <a:xfrm>
            <a:off x="1979712" y="1556792"/>
            <a:ext cx="5112568" cy="48902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29258"/>
          </a:xfrm>
        </p:spPr>
        <p:txBody>
          <a:bodyPr>
            <a:normAutofit/>
          </a:bodyPr>
          <a:lstStyle/>
          <a:p>
            <a:pPr marL="90488" lvl="0">
              <a:tabLst>
                <a:tab pos="0" algn="l"/>
              </a:tabLst>
            </a:pPr>
            <a:r>
              <a:rPr lang="en-US" sz="2400" dirty="0" smtClean="0"/>
              <a:t>C. Converting the processed result to html table.</a:t>
            </a:r>
            <a:endParaRPr lang="en-US" sz="2400" dirty="0"/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611560" y="1196752"/>
            <a:ext cx="23762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92075" marR="0" lvl="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). Result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 descr="C:\Users\rider\OneDrive\Pictures\Screenshots\fusion_output2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628800"/>
            <a:ext cx="6696744" cy="4668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692696"/>
            <a:ext cx="12025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lvl="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itchFamily="18" charset="0"/>
                <a:ea typeface="Calibri" pitchFamily="34" charset="0"/>
                <a:cs typeface="Times New Roman" pitchFamily="18" charset="0"/>
              </a:rPr>
              <a:t>C(ii). Code</a:t>
            </a:r>
            <a:endParaRPr lang="en-US" sz="1600" dirty="0" smtClean="0">
              <a:solidFill>
                <a:schemeClr val="accent1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5058" name="Picture 2" descr="2019-11-27 (5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6768752" cy="51365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406" y="172580"/>
            <a:ext cx="8229600" cy="139903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Issues In Bigger Data</a:t>
            </a:r>
            <a:endParaRPr lang="en-IN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5536" y="1124744"/>
            <a:ext cx="7758138" cy="3816424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marL="432000" marR="0" lvl="0" indent="-322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45000"/>
              <a:tabLst/>
              <a:defRPr/>
            </a:pPr>
            <a:endParaRPr kumimoji="0" lang="en-IN" sz="1600" b="0" i="0" u="none" strike="noStrike" kern="1200" cap="none" spc="-1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FFFFFF"/>
                </a:solidFill>
              </a:uFill>
              <a:latin typeface="+mn-lt"/>
              <a:ea typeface="DejaVu Sans"/>
              <a:cs typeface="+mn-cs"/>
            </a:endParaRPr>
          </a:p>
          <a:p>
            <a:pPr marL="432000" marR="0" lvl="0" indent="-322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 pitchFamily="34" charset="0"/>
              <a:buChar char="•"/>
              <a:tabLst/>
              <a:defRPr/>
            </a:pPr>
            <a:r>
              <a:rPr kumimoji="0" lang="en-IN" sz="1600" b="0" i="0" u="none" strike="noStrike" kern="1200" cap="none" spc="-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n-lt"/>
                <a:ea typeface="DejaVu Sans"/>
                <a:cs typeface="+mn-cs"/>
              </a:rPr>
              <a:t>The</a:t>
            </a:r>
            <a:r>
              <a:rPr kumimoji="0" lang="en-IN" sz="1600" b="0" i="0" u="none" strike="noStrike" kern="1200" cap="none" spc="-1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n-lt"/>
                <a:ea typeface="DejaVu Sans"/>
                <a:cs typeface="+mn-cs"/>
              </a:rPr>
              <a:t> amount of data we generate cannot be stored or processed in an efficient way</a:t>
            </a:r>
            <a:r>
              <a:rPr kumimoji="0" lang="en-IN" sz="1600" b="0" i="0" u="none" strike="noStrike" kern="1200" cap="none" spc="-1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+mn-lt"/>
                <a:ea typeface="DejaVu Sans"/>
                <a:cs typeface="+mn-cs"/>
              </a:rPr>
              <a:t>.</a:t>
            </a:r>
          </a:p>
          <a:p>
            <a:pPr marL="432000" marR="0" lvl="0" indent="-32220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 pitchFamily="34" charset="0"/>
              <a:buChar char="•"/>
              <a:tabLst/>
              <a:defRPr/>
            </a:pPr>
            <a:endParaRPr kumimoji="0" lang="en-IN" sz="1600" b="0" i="0" u="none" strike="noStrike" kern="1200" cap="none" spc="-1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FFFFFF"/>
                </a:solidFill>
              </a:uFill>
              <a:latin typeface="+mn-lt"/>
              <a:ea typeface="DejaVu Sans"/>
              <a:cs typeface="+mn-cs"/>
            </a:endParaRPr>
          </a:p>
          <a:p>
            <a:pPr marL="432000" lvl="0" indent="-3222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u="sng" dirty="0" smtClean="0"/>
              <a:t>more data you need to store</a:t>
            </a:r>
            <a:r>
              <a:rPr lang="en-US" sz="1600" dirty="0" smtClean="0"/>
              <a:t>, the more complex these problems will become. </a:t>
            </a:r>
          </a:p>
          <a:p>
            <a:pPr marL="432000" lvl="0" indent="-3222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endParaRPr lang="en-US" sz="1600" dirty="0" smtClean="0"/>
          </a:p>
          <a:p>
            <a:pPr marL="432000" lvl="0" indent="-3222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r>
              <a:rPr lang="en-US" sz="1600" dirty="0" smtClean="0"/>
              <a:t>What works cleanly for a small volume of data may not work the same for bigger demands.</a:t>
            </a:r>
          </a:p>
          <a:p>
            <a:pPr marL="432000" lvl="0" indent="-3222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buSzPct val="45000"/>
              <a:buFont typeface="Arial" pitchFamily="34" charset="0"/>
              <a:buChar char="•"/>
            </a:pPr>
            <a:endParaRPr kumimoji="0" lang="en-IN" sz="1600" b="0" i="0" u="none" strike="noStrike" kern="1200" cap="none" spc="-1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>
                <a:solidFill>
                  <a:srgbClr val="FFFFFF"/>
                </a:solidFill>
              </a:u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3739" y="5373216"/>
            <a:ext cx="77155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So How To Overcome This Problem???</a:t>
            </a:r>
            <a:endParaRPr lang="en-US" sz="32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Hadoop</a:t>
            </a:r>
            <a:r>
              <a:rPr lang="en-IN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3717032"/>
            <a:ext cx="8229600" cy="45720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Hadoop framework takes care of </a:t>
            </a:r>
            <a:r>
              <a:rPr lang="en-US" sz="1600" b="1" dirty="0" smtClean="0"/>
              <a:t>distributing</a:t>
            </a:r>
            <a:r>
              <a:rPr lang="en-US" sz="1600" dirty="0" smtClean="0"/>
              <a:t> and </a:t>
            </a:r>
            <a:r>
              <a:rPr lang="en-US" sz="1600" b="1" dirty="0" smtClean="0"/>
              <a:t>splitting</a:t>
            </a:r>
            <a:r>
              <a:rPr lang="en-US" sz="1600" dirty="0" smtClean="0"/>
              <a:t> the data across all the nodes within a cluster. </a:t>
            </a:r>
          </a:p>
          <a:p>
            <a:endParaRPr lang="en-IN" sz="1600" dirty="0" smtClean="0"/>
          </a:p>
          <a:p>
            <a:r>
              <a:rPr lang="en-US" sz="1600" dirty="0" smtClean="0"/>
              <a:t>It supports </a:t>
            </a:r>
            <a:r>
              <a:rPr lang="en-US" sz="1600" b="1" dirty="0" smtClean="0"/>
              <a:t>parallel processing</a:t>
            </a:r>
            <a:r>
              <a:rPr lang="en-US" sz="1600" dirty="0" smtClean="0"/>
              <a:t> of data. This saves a lot of time.</a:t>
            </a:r>
          </a:p>
          <a:p>
            <a:endParaRPr lang="en-IN" sz="1600" dirty="0" smtClean="0"/>
          </a:p>
          <a:p>
            <a:r>
              <a:rPr lang="en-US" sz="1600" dirty="0" smtClean="0"/>
              <a:t>Offers a huge computing power and a huge storage system to the clients.</a:t>
            </a:r>
          </a:p>
          <a:p>
            <a:endParaRPr lang="en-IN" sz="1600" dirty="0" smtClean="0"/>
          </a:p>
          <a:p>
            <a:r>
              <a:rPr lang="en-IN" sz="1600" dirty="0" smtClean="0"/>
              <a:t>Hadoop uses </a:t>
            </a:r>
            <a:r>
              <a:rPr lang="en-IN" sz="1600" b="1" dirty="0" smtClean="0"/>
              <a:t>HDFS</a:t>
            </a:r>
            <a:r>
              <a:rPr lang="en-IN" sz="1600" dirty="0" smtClean="0"/>
              <a:t> to store data and </a:t>
            </a:r>
            <a:r>
              <a:rPr lang="en-IN" sz="1600" b="1" dirty="0" err="1" smtClean="0"/>
              <a:t>MapReduce</a:t>
            </a:r>
            <a:r>
              <a:rPr lang="en-IN" sz="1600" dirty="0" smtClean="0"/>
              <a:t> to process the data</a:t>
            </a:r>
            <a:endParaRPr lang="en-US" sz="1600" dirty="0" smtClean="0"/>
          </a:p>
          <a:p>
            <a:endParaRPr lang="en-US" sz="1600" dirty="0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692696"/>
            <a:ext cx="3240360" cy="243027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9552" y="2564904"/>
            <a:ext cx="284565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Advantages :</a:t>
            </a:r>
            <a:endParaRPr lang="en-US" sz="32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399032"/>
          </a:xfrm>
        </p:spPr>
        <p:txBody>
          <a:bodyPr/>
          <a:lstStyle/>
          <a:p>
            <a:r>
              <a:rPr lang="en-IN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HDFS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65618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The </a:t>
            </a:r>
            <a:r>
              <a:rPr lang="en-US" sz="1600" b="1" dirty="0" smtClean="0"/>
              <a:t>Hadoop Distributed File System (HDFS)</a:t>
            </a:r>
            <a:r>
              <a:rPr lang="en-US" sz="1600" dirty="0" smtClean="0"/>
              <a:t> is designed to store very large data sets.</a:t>
            </a:r>
          </a:p>
          <a:p>
            <a:endParaRPr lang="en-US" sz="1600" dirty="0" smtClean="0"/>
          </a:p>
          <a:p>
            <a:r>
              <a:rPr lang="en-US" sz="1600" dirty="0" smtClean="0"/>
              <a:t> In a large cluster, thousands of servers both host directly attached storage and execute user application tasks.  </a:t>
            </a:r>
          </a:p>
        </p:txBody>
      </p:sp>
      <p:pic>
        <p:nvPicPr>
          <p:cNvPr id="6" name="Picture 1" descr="C:\Users\User\Desktop\Ch09-Fig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386632"/>
            <a:ext cx="7358114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720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Hadoop Map/Reduce is a software framework for distributed processing of large data sets on computing clusters. </a:t>
            </a:r>
          </a:p>
          <a:p>
            <a:endParaRPr lang="en-US" sz="1600" dirty="0" smtClean="0"/>
          </a:p>
          <a:p>
            <a:r>
              <a:rPr lang="en-US" sz="1600" dirty="0" smtClean="0"/>
              <a:t>Mapreduce helps to split the input data set into a number of parts and run a program on all data parts parallel at once. </a:t>
            </a:r>
          </a:p>
        </p:txBody>
      </p:sp>
      <p:pic>
        <p:nvPicPr>
          <p:cNvPr id="1026" name="Picture 2" descr="Image result for mapredu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924944"/>
            <a:ext cx="6175720" cy="37444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8229600" cy="1399032"/>
          </a:xfrm>
        </p:spPr>
        <p:txBody>
          <a:bodyPr>
            <a:normAutofit/>
          </a:bodyPr>
          <a:lstStyle/>
          <a:p>
            <a:r>
              <a:rPr lang="en-IN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Map Reduce</a:t>
            </a:r>
            <a:endParaRPr lang="en-IN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With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1330168"/>
          </a:xfrm>
        </p:spPr>
        <p:txBody>
          <a:bodyPr>
            <a:normAutofit/>
          </a:bodyPr>
          <a:lstStyle/>
          <a:p>
            <a:r>
              <a:rPr lang="en-IN" sz="1600" dirty="0" smtClean="0"/>
              <a:t>Hadoop uses batch processing so read/write/access very large tables.</a:t>
            </a:r>
          </a:p>
          <a:p>
            <a:endParaRPr lang="en-IN" sz="1600" dirty="0" smtClean="0"/>
          </a:p>
          <a:p>
            <a:r>
              <a:rPr lang="en-IN" sz="1600" dirty="0" smtClean="0"/>
              <a:t>It doesn't provide random access to data across the tables.</a:t>
            </a:r>
          </a:p>
          <a:p>
            <a:endParaRPr lang="en-IN" sz="1600" dirty="0" smtClean="0"/>
          </a:p>
          <a:p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2051720" y="4437112"/>
            <a:ext cx="486864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So what is the solution ?</a:t>
            </a:r>
            <a:endParaRPr lang="en-US" sz="32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552</TotalTime>
  <Words>826</Words>
  <Application>Microsoft Office PowerPoint</Application>
  <PresentationFormat>On-screen Show (4:3)</PresentationFormat>
  <Paragraphs>208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Verve</vt:lpstr>
      <vt:lpstr>FUSIONASA: Integrated multiomics distributed database for analysis of cancer  genomes</vt:lpstr>
      <vt:lpstr>BigData</vt:lpstr>
      <vt:lpstr>What Is BIG-DATA ? </vt:lpstr>
      <vt:lpstr>Slide 4</vt:lpstr>
      <vt:lpstr>Issues In Bigger Data</vt:lpstr>
      <vt:lpstr>Hadoop </vt:lpstr>
      <vt:lpstr>HDFS :</vt:lpstr>
      <vt:lpstr>Map Reduce</vt:lpstr>
      <vt:lpstr>Problem With Hadoop</vt:lpstr>
      <vt:lpstr>Hbase</vt:lpstr>
      <vt:lpstr>Features :</vt:lpstr>
      <vt:lpstr>Slide 12</vt:lpstr>
      <vt:lpstr>Our Workspace</vt:lpstr>
      <vt:lpstr>Cluster Formation</vt:lpstr>
      <vt:lpstr>GENOMICS &amp; EPIGENOMICS</vt:lpstr>
      <vt:lpstr>Cancer Epigenetics</vt:lpstr>
      <vt:lpstr>Database Pre-processing</vt:lpstr>
      <vt:lpstr>Slide 18</vt:lpstr>
      <vt:lpstr>Slide 19</vt:lpstr>
      <vt:lpstr>Slide 20</vt:lpstr>
      <vt:lpstr>Slide 21</vt:lpstr>
      <vt:lpstr>Database Insertion</vt:lpstr>
      <vt:lpstr>Inserted In table</vt:lpstr>
      <vt:lpstr>Hbase Scanning</vt:lpstr>
      <vt:lpstr>Table &amp; Graph For Analysis</vt:lpstr>
      <vt:lpstr>Slide 26</vt:lpstr>
      <vt:lpstr>Web Interface Using Flask</vt:lpstr>
      <vt:lpstr>Homepage</vt:lpstr>
      <vt:lpstr>Homepage(continued..)</vt:lpstr>
      <vt:lpstr>Register</vt:lpstr>
      <vt:lpstr>After Login</vt:lpstr>
      <vt:lpstr>Genomic annotation</vt:lpstr>
      <vt:lpstr>Epigenomic annotation</vt:lpstr>
      <vt:lpstr>Genomic annotation</vt:lpstr>
      <vt:lpstr>Epigenomic annotation</vt:lpstr>
      <vt:lpstr>About</vt:lpstr>
      <vt:lpstr>Slide 37</vt:lpstr>
      <vt:lpstr>BACKEND</vt:lpstr>
      <vt:lpstr>A.(i) Fetching the data from Hbase for one the search form- </vt:lpstr>
      <vt:lpstr>A.(ii) CODE-Fetching details from search form and processing and sending to next form for creating table </vt:lpstr>
      <vt:lpstr>B. Converting the fetched data which is in the form of dictionary to a html table using python and ginger template. </vt:lpstr>
      <vt:lpstr>C. Converting the processed result to html table.</vt:lpstr>
      <vt:lpstr>Slide 43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and analysis of multiomics data on BIG-DATA platform </dc:title>
  <dc:creator>Ayush Prasad</dc:creator>
  <cp:lastModifiedBy>Ayush Prasad</cp:lastModifiedBy>
  <cp:revision>74</cp:revision>
  <dcterms:created xsi:type="dcterms:W3CDTF">2019-11-27T02:37:04Z</dcterms:created>
  <dcterms:modified xsi:type="dcterms:W3CDTF">2019-11-27T22:56:59Z</dcterms:modified>
</cp:coreProperties>
</file>